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8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19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20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21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22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23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24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8" r:id="rId3"/>
    <p:sldId id="257" r:id="rId4"/>
    <p:sldId id="274" r:id="rId5"/>
    <p:sldId id="265" r:id="rId6"/>
    <p:sldId id="275" r:id="rId7"/>
    <p:sldId id="276" r:id="rId8"/>
    <p:sldId id="277" r:id="rId9"/>
    <p:sldId id="278" r:id="rId10"/>
    <p:sldId id="279" r:id="rId11"/>
    <p:sldId id="271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8" r:id="rId20"/>
    <p:sldId id="287" r:id="rId21"/>
    <p:sldId id="289" r:id="rId22"/>
    <p:sldId id="290" r:id="rId23"/>
    <p:sldId id="291" r:id="rId24"/>
    <p:sldId id="292" r:id="rId25"/>
    <p:sldId id="293" r:id="rId26"/>
    <p:sldId id="294" r:id="rId27"/>
    <p:sldId id="296" r:id="rId28"/>
    <p:sldId id="297" r:id="rId29"/>
    <p:sldId id="295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261" r:id="rId39"/>
    <p:sldId id="262" r:id="rId40"/>
    <p:sldId id="263" r:id="rId41"/>
  </p:sldIdLst>
  <p:sldSz cx="9144000" cy="5143500" type="screen16x9"/>
  <p:notesSz cx="6858000" cy="9144000"/>
  <p:embeddedFontLst>
    <p:embeddedFont>
      <p:font typeface="Rubik" panose="020B0604020202020204" charset="-79"/>
      <p:regular r:id="rId43"/>
      <p:bold r:id="rId44"/>
      <p:italic r:id="rId45"/>
      <p:boldItalic r:id="rId46"/>
    </p:embeddedFont>
    <p:embeddedFont>
      <p:font typeface="Rubik Light" panose="020B0604020202020204" charset="-79"/>
      <p:regular r:id="rId47"/>
      <p:bold r:id="rId48"/>
      <p:italic r:id="rId49"/>
      <p:boldItalic r:id="rId50"/>
    </p:embeddedFont>
    <p:embeddedFont>
      <p:font typeface="Rubik Medium" panose="020B0604020202020204" charset="-79"/>
      <p:regular r:id="rId51"/>
      <p:bold r:id="rId52"/>
      <p:italic r:id="rId53"/>
      <p:boldItalic r:id="rId54"/>
    </p:embeddedFont>
    <p:embeddedFont>
      <p:font typeface="Rubik SemiBold" panose="020B0604020202020204" charset="-79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2" autoAdjust="0"/>
    <p:restoredTop sz="94660"/>
  </p:normalViewPr>
  <p:slideViewPr>
    <p:cSldViewPr snapToGrid="0">
      <p:cViewPr varScale="1">
        <p:scale>
          <a:sx n="96" d="100"/>
          <a:sy n="96" d="100"/>
        </p:scale>
        <p:origin x="624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2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90 394 24575,'0'1667'0,"1"-1642"0,0 0 0,2 1 0,0-1 0,2-1 0,1 1 0,1-1 0,1 1 0,1-2 0,1 0 0,1 0 0,2-1 0,0 0 0,1-1 0,18 22 0,-19-28 0,1 0 0,1-1 0,1 0 0,-1-2 0,2 1 0,0-2 0,0 0 0,1-1 0,1-1 0,-1-1 0,1 0 0,1-2 0,0 0 0,-1-1 0,1-1 0,1-1 0,33 1 0,177-12 0,-32 1 0,914 7 0,-1107 0 0,10 1 0,0-1 0,0-1 0,-1-1 0,1 0 0,17-5 0,-28 6 0,-1-1 0,1 0 0,-1 0 0,0 0 0,0-1 0,0 1 0,0-1 0,-1 0 0,1 0 0,-1 0 0,1-1 0,-1 1 0,0-1 0,0 0 0,-1 0 0,1 0 0,-1 0 0,0 0 0,0 0 0,0-1 0,2-8 0,2-18 0,-2 0 0,-1-1 0,-1 0 0,-2 0 0,-7-63 0,1 3 0,6-232 0,-3-54 0,-24 47 0,26 318 0,-1-1 0,0 1 0,-1 0 0,0 1 0,-1-1 0,0 0 0,-1 1 0,-1 0 0,0 0 0,0 1 0,-9-12 0,1 6 0,0 1 0,-1 0 0,0 1 0,-1 1 0,-1 0 0,-20-12 0,1 2 0,2-2 0,1-1 0,-35-36 0,58 53 0,1-1 0,-1 0 0,2-1 0,-1 0 0,2 0 0,0-1 0,0 0 0,1 0 0,1-1 0,0 1 0,1-1 0,0 0 0,-2-18 0,0-7 0,-1 0 0,-3 1 0,-1 0 0,-1 0 0,-3 1 0,-28-53 0,38 80 0,-1 1 0,-1-1 0,0 1 0,0 0 0,0 0 0,-1 1 0,-1 0 0,1 1 0,-1 0 0,0 0 0,-1 1 0,0 0 0,0 0 0,0 1 0,-1 1 0,1 0 0,-1 0 0,0 1 0,-17-3 0,-17 0 0,1 2 0,-1 2 0,-76 6 0,43 0 0,26-3 0,-603-2 0,621-2 0,-62-17 0,67 13 0,0 1 0,0 1 0,-1 1 0,-46 0 0,69 5 0,0-1 0,0 1 0,0 0 0,1 1 0,-1 0 0,0 0 0,1 0 0,-1 1 0,1 0 0,-1 0 0,1 0 0,1 1 0,-1 0 0,0 0 0,1 1 0,0-1 0,0 1 0,0 0 0,0 1 0,1-1 0,0 1 0,0 0 0,1 0 0,-4 7 0,2 0 16,0 0 0,1 1 0,0 0 0,1 0 0,0 0 0,-1 25 0,6 86-1247,-2-117 985,3 35-6580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4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6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4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6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4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6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4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6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4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6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4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6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4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6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4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6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356d9b0f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356d9b0f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224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00da5092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2200da5092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584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002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486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00da5092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2200da5092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431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535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08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689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377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73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00da5092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00da5092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13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6654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499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157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541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00da5092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2200da5092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0478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620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528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4367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30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00da5092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2200da5092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6161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4588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1392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3127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6576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2781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7275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8763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655c8f53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2655c8f53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00da5092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00da5092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3462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00da5092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200da5092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00da5092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2200da5092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215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154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806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972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321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public.tableau.com/views/Report_Kalbe_DS_Internship/DashboardReport?:language=en-US&amp;:display_count=n&amp;:origin=viz_share_lin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customXml" Target="../ink/ink1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customXml" Target="../ink/ink3.xml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4.xml"/><Relationship Id="rId5" Type="http://schemas.openxmlformats.org/officeDocument/2006/relationships/image" Target="../media/image3.pn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6.xml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8.xml"/><Relationship Id="rId11" Type="http://schemas.openxmlformats.org/officeDocument/2006/relationships/image" Target="../media/image29.png"/><Relationship Id="rId5" Type="http://schemas.openxmlformats.org/officeDocument/2006/relationships/image" Target="../media/image3.png"/><Relationship Id="rId10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0.xml"/><Relationship Id="rId11" Type="http://schemas.openxmlformats.org/officeDocument/2006/relationships/image" Target="../media/image32.png"/><Relationship Id="rId5" Type="http://schemas.openxmlformats.org/officeDocument/2006/relationships/image" Target="../media/image3.pn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2.xml"/><Relationship Id="rId11" Type="http://schemas.openxmlformats.org/officeDocument/2006/relationships/image" Target="../media/image35.png"/><Relationship Id="rId5" Type="http://schemas.openxmlformats.org/officeDocument/2006/relationships/image" Target="../media/image3.png"/><Relationship Id="rId10" Type="http://schemas.openxmlformats.org/officeDocument/2006/relationships/image" Target="../media/image34.png"/><Relationship Id="rId4" Type="http://schemas.openxmlformats.org/officeDocument/2006/relationships/image" Target="../media/image5.png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4.xml"/><Relationship Id="rId5" Type="http://schemas.openxmlformats.org/officeDocument/2006/relationships/image" Target="../media/image3.png"/><Relationship Id="rId10" Type="http://schemas.openxmlformats.org/officeDocument/2006/relationships/image" Target="../media/image37.png"/><Relationship Id="rId4" Type="http://schemas.openxmlformats.org/officeDocument/2006/relationships/image" Target="../media/image5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6.xml"/><Relationship Id="rId5" Type="http://schemas.openxmlformats.org/officeDocument/2006/relationships/image" Target="../media/image3.png"/><Relationship Id="rId10" Type="http://schemas.openxmlformats.org/officeDocument/2006/relationships/image" Target="../media/image39.png"/><Relationship Id="rId4" Type="http://schemas.openxmlformats.org/officeDocument/2006/relationships/image" Target="../media/image5.pn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17899" y="1160912"/>
            <a:ext cx="6459371" cy="156963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Machine Learning Project Data Science</a:t>
            </a:r>
            <a:endParaRPr sz="20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17899" y="2635910"/>
            <a:ext cx="7284317" cy="9540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Kalbe </a:t>
            </a:r>
            <a:r>
              <a:rPr lang="en-US" sz="2500" dirty="0" err="1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Nutritionals</a:t>
            </a:r>
            <a:r>
              <a:rPr lang="en-US" sz="25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 Data Scientist Project Based Internship Program</a:t>
            </a:r>
            <a:endParaRPr lang="id-ID" sz="2500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17900" y="3611036"/>
            <a:ext cx="4392000" cy="80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Ongky Arif Wibowo</a:t>
            </a:r>
            <a:endParaRPr sz="20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D099A4-DC2A-45B8-BEB0-E58FA9889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876" y="239866"/>
            <a:ext cx="1197245" cy="57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68;p14">
            <a:extLst>
              <a:ext uri="{FF2B5EF4-FFF2-40B4-BE49-F238E27FC236}">
                <a16:creationId xmlns:a16="http://schemas.microsoft.com/office/drawing/2014/main" id="{ECC8BB3E-0F0E-4092-926D-62B115343E8B}"/>
              </a:ext>
            </a:extLst>
          </p:cNvPr>
          <p:cNvSpPr txBox="1">
            <a:spLocks/>
          </p:cNvSpPr>
          <p:nvPr/>
        </p:nvSpPr>
        <p:spPr>
          <a:xfrm>
            <a:off x="608850" y="694287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id-ID" sz="2400" b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Task 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" name="Google Shape;69;p14">
            <a:extLst>
              <a:ext uri="{FF2B5EF4-FFF2-40B4-BE49-F238E27FC236}">
                <a16:creationId xmlns:a16="http://schemas.microsoft.com/office/drawing/2014/main" id="{ACDBCAA0-6DF7-4161-BACD-05A248EC5991}"/>
              </a:ext>
            </a:extLst>
          </p:cNvPr>
          <p:cNvSpPr txBox="1">
            <a:spLocks/>
          </p:cNvSpPr>
          <p:nvPr/>
        </p:nvSpPr>
        <p:spPr>
          <a:xfrm>
            <a:off x="608850" y="1134027"/>
            <a:ext cx="771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Produk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Cheese Stick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menjadi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produk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keuntungan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tertinggi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sebesar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Rp 27.615.000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1DB450-B83E-431F-90CF-4AD4D6887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50" y="1537966"/>
            <a:ext cx="6294375" cy="353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22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E707D37-68C6-42FC-977F-FF9FA89D0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863" y="433307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96;p16">
            <a:extLst>
              <a:ext uri="{FF2B5EF4-FFF2-40B4-BE49-F238E27FC236}">
                <a16:creationId xmlns:a16="http://schemas.microsoft.com/office/drawing/2014/main" id="{EEE016E2-2667-4AAA-ADC1-8EC3CE6E2503}"/>
              </a:ext>
            </a:extLst>
          </p:cNvPr>
          <p:cNvSpPr txBox="1"/>
          <p:nvPr/>
        </p:nvSpPr>
        <p:spPr>
          <a:xfrm>
            <a:off x="340500" y="189983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Rubik"/>
                <a:ea typeface="Rubik"/>
                <a:cs typeface="Rubik"/>
                <a:sym typeface="Rubik"/>
              </a:rPr>
              <a:t>VISULIZING TABLEAU</a:t>
            </a:r>
            <a:endParaRPr sz="5000" b="1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866959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1075287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id-ID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Task</a:t>
            </a: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426498" y="1515027"/>
            <a:ext cx="6643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50000"/>
              </a:lnSpc>
              <a:buClrTx/>
              <a:buSzPts val="11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Jumlah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qty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bulan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bulan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indent="-285750">
              <a:lnSpc>
                <a:spcPct val="250000"/>
              </a:lnSpc>
              <a:buClrTx/>
              <a:buSzPts val="11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Jumlah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total amount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hari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hari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indent="-285750">
              <a:lnSpc>
                <a:spcPct val="250000"/>
              </a:lnSpc>
              <a:buClrTx/>
              <a:buSzPts val="11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Jumlah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penjualan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(qty) by product</a:t>
            </a:r>
          </a:p>
          <a:p>
            <a:pPr marL="285750" indent="-285750">
              <a:lnSpc>
                <a:spcPct val="250000"/>
              </a:lnSpc>
              <a:buClrTx/>
              <a:buSzPts val="11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Jumlah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penjualan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(total amount) by </a:t>
            </a:r>
            <a:r>
              <a:rPr lang="en-US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store name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439828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45E0BD-95F8-4530-8CF8-48FF575D8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847725"/>
            <a:ext cx="7543799" cy="4241316"/>
          </a:xfrm>
          <a:prstGeom prst="rect">
            <a:avLst/>
          </a:prstGeom>
        </p:spPr>
      </p:pic>
      <p:sp>
        <p:nvSpPr>
          <p:cNvPr id="10" name="Google Shape;68;p14">
            <a:extLst>
              <a:ext uri="{FF2B5EF4-FFF2-40B4-BE49-F238E27FC236}">
                <a16:creationId xmlns:a16="http://schemas.microsoft.com/office/drawing/2014/main" id="{61EA2A39-6BC5-43A4-AFF2-CA97ADB03314}"/>
              </a:ext>
            </a:extLst>
          </p:cNvPr>
          <p:cNvSpPr txBox="1">
            <a:spLocks/>
          </p:cNvSpPr>
          <p:nvPr/>
        </p:nvSpPr>
        <p:spPr>
          <a:xfrm>
            <a:off x="676275" y="376157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990"/>
            </a:pPr>
            <a:r>
              <a:rPr lang="id-ID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Dashboard</a:t>
            </a:r>
          </a:p>
        </p:txBody>
      </p:sp>
      <p:sp>
        <p:nvSpPr>
          <p:cNvPr id="11" name="Google Shape;68;p14">
            <a:hlinkClick r:id="rId7"/>
            <a:extLst>
              <a:ext uri="{FF2B5EF4-FFF2-40B4-BE49-F238E27FC236}">
                <a16:creationId xmlns:a16="http://schemas.microsoft.com/office/drawing/2014/main" id="{A1C35D86-A318-413F-B00C-06817D4AA62F}"/>
              </a:ext>
            </a:extLst>
          </p:cNvPr>
          <p:cNvSpPr txBox="1">
            <a:spLocks/>
          </p:cNvSpPr>
          <p:nvPr/>
        </p:nvSpPr>
        <p:spPr>
          <a:xfrm>
            <a:off x="47329" y="4454556"/>
            <a:ext cx="758337" cy="47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10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Open Graph Here</a:t>
            </a:r>
          </a:p>
        </p:txBody>
      </p:sp>
    </p:spTree>
    <p:extLst>
      <p:ext uri="{BB962C8B-B14F-4D97-AF65-F5344CB8AC3E}">
        <p14:creationId xmlns:p14="http://schemas.microsoft.com/office/powerpoint/2010/main" val="2080071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E707D37-68C6-42FC-977F-FF9FA89D0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863" y="433307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96;p16">
            <a:extLst>
              <a:ext uri="{FF2B5EF4-FFF2-40B4-BE49-F238E27FC236}">
                <a16:creationId xmlns:a16="http://schemas.microsoft.com/office/drawing/2014/main" id="{EEE016E2-2667-4AAA-ADC1-8EC3CE6E2503}"/>
              </a:ext>
            </a:extLst>
          </p:cNvPr>
          <p:cNvSpPr txBox="1"/>
          <p:nvPr/>
        </p:nvSpPr>
        <p:spPr>
          <a:xfrm>
            <a:off x="340500" y="1709991"/>
            <a:ext cx="8463000" cy="172351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Rubik"/>
                <a:ea typeface="Rubik"/>
                <a:cs typeface="Rubik"/>
                <a:sym typeface="Rubik"/>
              </a:rPr>
              <a:t>SALES FORECASTING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Rubik"/>
                <a:ea typeface="Rubik"/>
                <a:cs typeface="Rubik"/>
                <a:sym typeface="Rubik"/>
              </a:rPr>
              <a:t>“ARIMA”</a:t>
            </a:r>
            <a:endParaRPr sz="5000" b="1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342647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Join All Table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4714875" y="3344044"/>
            <a:ext cx="4002627" cy="138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Terlihat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pada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kolom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“Marital Status”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terjadi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missing value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sebanyak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44 record,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sehingga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kita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perlu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Tindakan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mengatasi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hal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tersebut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345F1D-4081-4899-962C-598A86CAD8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79" t="24531" r="67292" b="7942"/>
          <a:stretch/>
        </p:blipFill>
        <p:spPr>
          <a:xfrm>
            <a:off x="523874" y="1363699"/>
            <a:ext cx="2486025" cy="3668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BA3E40-3FC1-4E5E-862D-E55CB087ED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0172" y="1077349"/>
            <a:ext cx="4002626" cy="2395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B1960D-B2F1-4CFF-B98C-2055B069CA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188" t="15362" r="78958" b="7572"/>
          <a:stretch/>
        </p:blipFill>
        <p:spPr>
          <a:xfrm>
            <a:off x="3075225" y="1363697"/>
            <a:ext cx="1172924" cy="3668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1383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Handling Missing Value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4267200" y="3334519"/>
            <a:ext cx="4002627" cy="138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Missing value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terjadi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hanya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0,88%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seluruh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record. Karena missing value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tidak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terlalu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banyak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sehingga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handle yang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drop pada record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tersebut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5997D-8105-4CEF-A960-D7901DA0DE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75" t="36475" r="63959" b="9795"/>
          <a:stretch/>
        </p:blipFill>
        <p:spPr>
          <a:xfrm>
            <a:off x="571501" y="1402568"/>
            <a:ext cx="3352172" cy="3471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C7972B-0F8A-4A0F-A3F7-C31DEBB239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9710" y="967706"/>
            <a:ext cx="5064589" cy="264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10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Data Transformation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4279930" y="2908445"/>
            <a:ext cx="4002627" cy="138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transformasi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yang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hanya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pada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kolom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“Date” yang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menjadi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variabel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independent (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bebas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FC5D1-CC32-4960-9127-9C27223FE5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62" t="50000" r="54903" b="3097"/>
          <a:stretch/>
        </p:blipFill>
        <p:spPr>
          <a:xfrm>
            <a:off x="523875" y="1377308"/>
            <a:ext cx="3523623" cy="2411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940280B-BD5B-4128-9233-DC91B003B843}"/>
                  </a:ext>
                </a:extLst>
              </p14:cNvPr>
              <p14:cNvContentPartPr/>
              <p14:nvPr/>
            </p14:nvContentPartPr>
            <p14:xfrm>
              <a:off x="1986690" y="1419900"/>
              <a:ext cx="838440" cy="938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940280B-BD5B-4128-9233-DC91B003B84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77690" y="1410900"/>
                <a:ext cx="856080" cy="9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14:cNvPr>
              <p14:cNvContentPartPr/>
              <p14:nvPr/>
            </p14:nvContentPartPr>
            <p14:xfrm>
              <a:off x="5552850" y="8475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43850" y="838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14:cNvPr>
              <p14:cNvContentPartPr/>
              <p14:nvPr/>
            </p14:nvContentPartPr>
            <p14:xfrm>
              <a:off x="3209610" y="33048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00610" y="32958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7E463AC7-CC43-41CE-877B-5B7BF32B765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292" t="50000" r="73441" b="33902"/>
          <a:stretch/>
        </p:blipFill>
        <p:spPr>
          <a:xfrm>
            <a:off x="519840" y="3975735"/>
            <a:ext cx="2242586" cy="1053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787ECE-F0EB-4AD0-BAAD-395A4B6499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45316" y="999175"/>
            <a:ext cx="4631514" cy="206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65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Data Preparation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3459973" y="2976049"/>
            <a:ext cx="4002627" cy="138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pengelompokan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berdasar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tanggal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yang di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agregasi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total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penjualan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sehingga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menjadi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365 record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2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kolom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14:cNvPr>
              <p14:cNvContentPartPr/>
              <p14:nvPr/>
            </p14:nvContentPartPr>
            <p14:xfrm>
              <a:off x="5552850" y="8475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3850" y="838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14:cNvPr>
              <p14:cNvContentPartPr/>
              <p14:nvPr/>
            </p14:nvContentPartPr>
            <p14:xfrm>
              <a:off x="3209610" y="33048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0610" y="32958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09D3C78-C86A-4CCD-92EB-D80EEFB8A14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095" t="38727" r="80937" b="38697"/>
          <a:stretch/>
        </p:blipFill>
        <p:spPr>
          <a:xfrm>
            <a:off x="567170" y="1451195"/>
            <a:ext cx="2516342" cy="2668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7A75FD-F1EB-4788-AE97-A201F676B28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87" t="74074" r="81345" b="21091"/>
          <a:stretch/>
        </p:blipFill>
        <p:spPr>
          <a:xfrm>
            <a:off x="567170" y="4293524"/>
            <a:ext cx="2516342" cy="571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18EC51-ACEB-4753-BB8D-2C7351ABB5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3512" y="1075214"/>
            <a:ext cx="4761647" cy="21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71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Stationery Check By Graph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6352891" y="1077349"/>
            <a:ext cx="2645791" cy="1810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Pada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grafik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pertama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terlihat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sekilas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sudah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stasioner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indent="-285750">
              <a:lnSpc>
                <a:spcPct val="150000"/>
              </a:lnSpc>
              <a:buClrTx/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Trend yang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terjadi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tidak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konstan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indent="-285750">
              <a:lnSpc>
                <a:spcPct val="150000"/>
              </a:lnSpc>
              <a:buClrTx/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musiman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terjadi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terliha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konstan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indent="-285750">
              <a:lnSpc>
                <a:spcPct val="150000"/>
              </a:lnSpc>
              <a:buClrTx/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Residual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datanya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white noise dan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tidak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berpola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14:cNvPr>
              <p14:cNvContentPartPr/>
              <p14:nvPr/>
            </p14:nvContentPartPr>
            <p14:xfrm>
              <a:off x="5552850" y="8475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3850" y="838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14:cNvPr>
              <p14:cNvContentPartPr/>
              <p14:nvPr/>
            </p14:nvContentPartPr>
            <p14:xfrm>
              <a:off x="3209610" y="33048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0610" y="32958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93C5A00-570E-433F-BD43-B019EA7CA5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161" y="1298747"/>
            <a:ext cx="5681411" cy="3749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2856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537850" y="470625"/>
            <a:ext cx="1899300" cy="18489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2528250" y="840975"/>
            <a:ext cx="20016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Rubik SemiBold"/>
                <a:ea typeface="Rubik SemiBold"/>
                <a:cs typeface="Rubik SemiBold"/>
                <a:sym typeface="Rubik SemiBold"/>
              </a:rPr>
              <a:t>Ongky Arif W</a:t>
            </a:r>
            <a:endParaRPr sz="30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37850" y="2315434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ubik SemiBold"/>
                <a:ea typeface="Rubik SemiBold"/>
                <a:cs typeface="Rubik SemiBold"/>
                <a:sym typeface="Rubik SemiBold"/>
              </a:rPr>
              <a:t>About You</a:t>
            </a:r>
            <a:endParaRPr sz="20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4867250" y="959175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ubik SemiBold"/>
                <a:ea typeface="Rubik SemiBold"/>
                <a:cs typeface="Rubik SemiBold"/>
                <a:sym typeface="Rubik SemiBold"/>
              </a:rPr>
              <a:t>My Experience</a:t>
            </a:r>
            <a:endParaRPr sz="20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5095575" y="1848125"/>
            <a:ext cx="28500" cy="991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5095575" y="2815376"/>
            <a:ext cx="28500" cy="991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 dirty="0"/>
          </a:p>
        </p:txBody>
      </p:sp>
      <p:sp>
        <p:nvSpPr>
          <p:cNvPr id="83" name="Google Shape;83;p15"/>
          <p:cNvSpPr/>
          <p:nvPr/>
        </p:nvSpPr>
        <p:spPr>
          <a:xfrm>
            <a:off x="5000625" y="17160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5000625" y="2410264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5000625" y="3782626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5294775" y="1625150"/>
            <a:ext cx="37401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ubik"/>
                <a:ea typeface="Rubik"/>
                <a:cs typeface="Rubik"/>
                <a:sym typeface="Rubik"/>
              </a:rPr>
              <a:t>Computer Lab Asistant </a:t>
            </a:r>
            <a:r>
              <a:rPr lang="en" dirty="0">
                <a:latin typeface="Rubik"/>
                <a:ea typeface="Rubik"/>
                <a:cs typeface="Rubik"/>
                <a:sym typeface="Rubik"/>
              </a:rPr>
              <a:t>(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2020)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Universitas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Amikom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Yogyakarta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- Python Programming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294775" y="2319364"/>
            <a:ext cx="37401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ubik"/>
                <a:ea typeface="Rubik"/>
                <a:cs typeface="Rubik"/>
                <a:sym typeface="Rubik"/>
              </a:rPr>
              <a:t>Personal </a:t>
            </a:r>
            <a:r>
              <a:rPr lang="id-ID" b="1" dirty="0">
                <a:latin typeface="Rubik"/>
                <a:ea typeface="Rubik"/>
                <a:cs typeface="Rubik"/>
                <a:sym typeface="Rubik"/>
              </a:rPr>
              <a:t>Asistant</a:t>
            </a:r>
            <a:r>
              <a:rPr lang="en-US" b="1" dirty="0">
                <a:latin typeface="Rubik"/>
                <a:ea typeface="Rubik"/>
                <a:cs typeface="Rubik"/>
                <a:sym typeface="Rubik"/>
              </a:rPr>
              <a:t> Manager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(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202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- Analyze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FnB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Business Data for Trend n Recommendation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5294775" y="3691726"/>
            <a:ext cx="37401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ubik"/>
                <a:ea typeface="Rubik"/>
                <a:cs typeface="Rubik"/>
                <a:sym typeface="Rubik"/>
              </a:rPr>
              <a:t>VSGA DT </a:t>
            </a:r>
            <a:r>
              <a:rPr lang="en-US" b="1" dirty="0" err="1">
                <a:latin typeface="Rubik"/>
                <a:ea typeface="Rubik"/>
                <a:cs typeface="Rubik"/>
                <a:sym typeface="Rubik"/>
              </a:rPr>
              <a:t>Asociate</a:t>
            </a:r>
            <a:r>
              <a:rPr lang="en-US" b="1" dirty="0">
                <a:latin typeface="Rubik"/>
                <a:ea typeface="Rubik"/>
                <a:cs typeface="Rubik"/>
                <a:sym typeface="Rubik"/>
              </a:rPr>
              <a:t> Data Science</a:t>
            </a:r>
            <a:r>
              <a:rPr lang="id-ID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(202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3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Digi Talent Scholarship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Kominfo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- Project : Analyze Cinema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Tiket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Sales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537850" y="2709450"/>
            <a:ext cx="3992000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Im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a Dedicated Talent Digital as Data Scientist, NLP ML Engineer and Backend Developer with several track record as my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exprience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. Possessing a strong background in Software engineering, I am committed to excellence and thrive in dynamic and collaborative environments. With a passion in my focus career , I am constantly seeking opportunities for learning and professional growth.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" name="Google Shape;85;p15">
            <a:extLst>
              <a:ext uri="{FF2B5EF4-FFF2-40B4-BE49-F238E27FC236}">
                <a16:creationId xmlns:a16="http://schemas.microsoft.com/office/drawing/2014/main" id="{8F040E51-648D-44C7-BCE5-9ADA16026F02}"/>
              </a:ext>
            </a:extLst>
          </p:cNvPr>
          <p:cNvSpPr/>
          <p:nvPr/>
        </p:nvSpPr>
        <p:spPr>
          <a:xfrm>
            <a:off x="5000625" y="3086579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88;p15">
            <a:extLst>
              <a:ext uri="{FF2B5EF4-FFF2-40B4-BE49-F238E27FC236}">
                <a16:creationId xmlns:a16="http://schemas.microsoft.com/office/drawing/2014/main" id="{E12CD5D3-0D3B-4244-8ECE-F12AC8AF003E}"/>
              </a:ext>
            </a:extLst>
          </p:cNvPr>
          <p:cNvSpPr txBox="1"/>
          <p:nvPr/>
        </p:nvSpPr>
        <p:spPr>
          <a:xfrm>
            <a:off x="5294775" y="2995679"/>
            <a:ext cx="37401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ubik"/>
                <a:ea typeface="Rubik"/>
                <a:cs typeface="Rubik"/>
                <a:sym typeface="Rubik"/>
              </a:rPr>
              <a:t>Sentiment </a:t>
            </a:r>
            <a:r>
              <a:rPr lang="en-US" b="1" dirty="0" err="1">
                <a:latin typeface="Rubik"/>
                <a:ea typeface="Rubik"/>
                <a:cs typeface="Rubik"/>
                <a:sym typeface="Rubik"/>
              </a:rPr>
              <a:t>Analayze</a:t>
            </a:r>
            <a:r>
              <a:rPr lang="en-US" b="1" dirty="0">
                <a:latin typeface="Rubik"/>
                <a:ea typeface="Rubik"/>
                <a:cs typeface="Rubik"/>
                <a:sym typeface="Rubik"/>
              </a:rPr>
              <a:t> for Recession Issue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latin typeface="Rubik"/>
                <a:ea typeface="Rubik"/>
                <a:cs typeface="Rubik"/>
                <a:sym typeface="Rubik"/>
              </a:rPr>
              <a:t>(202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3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)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Universitas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Amikom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Yogyakarta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- Project : Bachelor Thesis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Stationery Check ADF, ACF, PACF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7391615" y="1185483"/>
            <a:ext cx="1752385" cy="303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Terlihat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Uji ADF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nilai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 &lt; 0,05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Sehingga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bisa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dikatakan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stasioner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  <a:p>
            <a:pPr>
              <a:lnSpc>
                <a:spcPct val="150000"/>
              </a:lnSpc>
              <a:buClrTx/>
              <a:buSzPts val="1100"/>
            </a:pP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Tidak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terdapat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leg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atau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record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yg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melebihi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limit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14:cNvPr>
              <p14:cNvContentPartPr/>
              <p14:nvPr/>
            </p14:nvContentPartPr>
            <p14:xfrm>
              <a:off x="5552850" y="8475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3850" y="838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14:cNvPr>
              <p14:cNvContentPartPr/>
              <p14:nvPr/>
            </p14:nvContentPartPr>
            <p14:xfrm>
              <a:off x="3209610" y="33048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0610" y="32958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1BF5936-EDD7-4ED7-B037-BC63020F30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396" y="1314633"/>
            <a:ext cx="4098027" cy="1337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F9D66B-16F3-4890-A2DE-3DF2758501D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187" t="48156" r="60966" b="21283"/>
          <a:stretch/>
        </p:blipFill>
        <p:spPr>
          <a:xfrm>
            <a:off x="551395" y="2817509"/>
            <a:ext cx="4098027" cy="2211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EB24FB-60AC-406D-A2E0-6FA04F51B4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1077349"/>
            <a:ext cx="3037070" cy="3384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Google Shape;69;p14">
            <a:extLst>
              <a:ext uri="{FF2B5EF4-FFF2-40B4-BE49-F238E27FC236}">
                <a16:creationId xmlns:a16="http://schemas.microsoft.com/office/drawing/2014/main" id="{E57D7CD3-E41F-4386-AB4E-6B748A9B5FA4}"/>
              </a:ext>
            </a:extLst>
          </p:cNvPr>
          <p:cNvSpPr txBox="1">
            <a:spLocks/>
          </p:cNvSpPr>
          <p:nvPr/>
        </p:nvSpPr>
        <p:spPr>
          <a:xfrm>
            <a:off x="4790816" y="4224719"/>
            <a:ext cx="4353183" cy="733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Tingkat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kepercayaan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bahwa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adalah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stasioner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sangat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tinggi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(99%)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berada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pada 1% Critical</a:t>
            </a:r>
          </a:p>
        </p:txBody>
      </p:sp>
    </p:spTree>
    <p:extLst>
      <p:ext uri="{BB962C8B-B14F-4D97-AF65-F5344CB8AC3E}">
        <p14:creationId xmlns:p14="http://schemas.microsoft.com/office/powerpoint/2010/main" val="2587277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Splitting Data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14:cNvPr>
              <p14:cNvContentPartPr/>
              <p14:nvPr/>
            </p14:nvContentPartPr>
            <p14:xfrm>
              <a:off x="5552850" y="8475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3850" y="838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14:cNvPr>
              <p14:cNvContentPartPr/>
              <p14:nvPr/>
            </p14:nvContentPartPr>
            <p14:xfrm>
              <a:off x="3209610" y="33048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0610" y="329586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Google Shape;69;p14">
            <a:extLst>
              <a:ext uri="{FF2B5EF4-FFF2-40B4-BE49-F238E27FC236}">
                <a16:creationId xmlns:a16="http://schemas.microsoft.com/office/drawing/2014/main" id="{E57D7CD3-E41F-4386-AB4E-6B748A9B5FA4}"/>
              </a:ext>
            </a:extLst>
          </p:cNvPr>
          <p:cNvSpPr txBox="1">
            <a:spLocks/>
          </p:cNvSpPr>
          <p:nvPr/>
        </p:nvSpPr>
        <p:spPr>
          <a:xfrm>
            <a:off x="3947350" y="3157425"/>
            <a:ext cx="4770152" cy="733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Pembagian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dataset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menggunakan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aturan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80% data train 20 % data test. Di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dapati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train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tanggal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1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Januari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– 19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Oktober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, dan 20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Oktober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– 31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Desember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sebagai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DF57B8-743F-4D0B-810F-1E6EF5CBDE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497" y="1356432"/>
            <a:ext cx="4241035" cy="1538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8BAC38-D3F7-423D-9775-2604A09122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9904" y="984249"/>
            <a:ext cx="4186769" cy="2340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4D4BD9-EBDA-4DC8-A0EE-C19B058EB07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833" t="21057" r="82188" b="49018"/>
          <a:stretch/>
        </p:blipFill>
        <p:spPr>
          <a:xfrm>
            <a:off x="467785" y="3010938"/>
            <a:ext cx="1434099" cy="2014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39D63A-BD53-43DE-ACD1-63115C9D238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157" t="60928" r="82864" b="9147"/>
          <a:stretch/>
        </p:blipFill>
        <p:spPr>
          <a:xfrm>
            <a:off x="2134660" y="3010938"/>
            <a:ext cx="1434099" cy="2014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194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Paramater</a:t>
            </a: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AR-I-MA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14:cNvPr>
              <p14:cNvContentPartPr/>
              <p14:nvPr/>
            </p14:nvContentPartPr>
            <p14:xfrm>
              <a:off x="5552850" y="8475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3850" y="838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14:cNvPr>
              <p14:cNvContentPartPr/>
              <p14:nvPr/>
            </p14:nvContentPartPr>
            <p14:xfrm>
              <a:off x="3209610" y="33048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0610" y="329586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Google Shape;69;p14">
            <a:extLst>
              <a:ext uri="{FF2B5EF4-FFF2-40B4-BE49-F238E27FC236}">
                <a16:creationId xmlns:a16="http://schemas.microsoft.com/office/drawing/2014/main" id="{E57D7CD3-E41F-4386-AB4E-6B748A9B5FA4}"/>
              </a:ext>
            </a:extLst>
          </p:cNvPr>
          <p:cNvSpPr txBox="1">
            <a:spLocks/>
          </p:cNvSpPr>
          <p:nvPr/>
        </p:nvSpPr>
        <p:spPr>
          <a:xfrm>
            <a:off x="3848536" y="3046851"/>
            <a:ext cx="5019239" cy="2013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Karena data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stasioner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maka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tidak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perlu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integrate (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nilai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 = 0 )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cukup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pencarian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kombinasi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parameter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terbaik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AR (p) dan MA (q)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pertimbangan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AIC (Akaike Information Criterion)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Terendah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Didapat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Kombinasi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parameter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terbaik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adalah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 = 2, d = 0, q = 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2FD4B50-F1D3-4AE6-97E2-3DFA39714ED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937" t="27748" r="57624" b="52038"/>
          <a:stretch/>
        </p:blipFill>
        <p:spPr>
          <a:xfrm>
            <a:off x="3886874" y="2041100"/>
            <a:ext cx="3331951" cy="1039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DE95BC5-7F9C-47AB-8FB1-1B3B41C4BEE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50" t="6645" r="51984" b="2569"/>
          <a:stretch/>
        </p:blipFill>
        <p:spPr>
          <a:xfrm>
            <a:off x="525312" y="1254264"/>
            <a:ext cx="3114675" cy="3806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89C87B7-FC2C-4B73-840B-A94CE85C525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500" t="44812" r="77500" b="41293"/>
          <a:stretch/>
        </p:blipFill>
        <p:spPr>
          <a:xfrm>
            <a:off x="3886200" y="1265605"/>
            <a:ext cx="1371600" cy="71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3346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Fit Model &amp; Predict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14:cNvPr>
              <p14:cNvContentPartPr/>
              <p14:nvPr/>
            </p14:nvContentPartPr>
            <p14:xfrm>
              <a:off x="5552850" y="8475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3850" y="838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14:cNvPr>
              <p14:cNvContentPartPr/>
              <p14:nvPr/>
            </p14:nvContentPartPr>
            <p14:xfrm>
              <a:off x="3209610" y="33048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0610" y="329586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Google Shape;69;p14">
            <a:extLst>
              <a:ext uri="{FF2B5EF4-FFF2-40B4-BE49-F238E27FC236}">
                <a16:creationId xmlns:a16="http://schemas.microsoft.com/office/drawing/2014/main" id="{E57D7CD3-E41F-4386-AB4E-6B748A9B5FA4}"/>
              </a:ext>
            </a:extLst>
          </p:cNvPr>
          <p:cNvSpPr txBox="1">
            <a:spLocks/>
          </p:cNvSpPr>
          <p:nvPr/>
        </p:nvSpPr>
        <p:spPr>
          <a:xfrm>
            <a:off x="5273734" y="1929523"/>
            <a:ext cx="3870266" cy="2750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Setelah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fit dan predict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terhadap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model,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didapati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grafik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prediksi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tidak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berbeda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jauh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sebenarnya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pada testing. </a:t>
            </a:r>
          </a:p>
          <a:p>
            <a:pPr>
              <a:lnSpc>
                <a:spcPct val="150000"/>
              </a:lnSpc>
              <a:buClrTx/>
              <a:buSzPts val="1100"/>
            </a:pP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Evaluasi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didapati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RMSE dan MAE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menunjukan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kesalahan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besar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namun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nilai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root square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menunjukan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hasil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baik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tetapi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bernilai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minus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sehingga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model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dikatakan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tidak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baik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ini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7C168-BDAB-4099-B4EB-40C733DE4F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616" y="1275201"/>
            <a:ext cx="4656559" cy="3710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01DA74-C2F5-4EF3-BA58-6DC7966E600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083" t="26502" r="69575" b="65377"/>
          <a:stretch/>
        </p:blipFill>
        <p:spPr>
          <a:xfrm>
            <a:off x="5337293" y="1300316"/>
            <a:ext cx="2926059" cy="572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020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Forecasting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14:cNvPr>
              <p14:cNvContentPartPr/>
              <p14:nvPr/>
            </p14:nvContentPartPr>
            <p14:xfrm>
              <a:off x="5552850" y="8475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3850" y="838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14:cNvPr>
              <p14:cNvContentPartPr/>
              <p14:nvPr/>
            </p14:nvContentPartPr>
            <p14:xfrm>
              <a:off x="3209610" y="33048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0610" y="329586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Google Shape;69;p14">
            <a:extLst>
              <a:ext uri="{FF2B5EF4-FFF2-40B4-BE49-F238E27FC236}">
                <a16:creationId xmlns:a16="http://schemas.microsoft.com/office/drawing/2014/main" id="{E57D7CD3-E41F-4386-AB4E-6B748A9B5FA4}"/>
              </a:ext>
            </a:extLst>
          </p:cNvPr>
          <p:cNvSpPr txBox="1">
            <a:spLocks/>
          </p:cNvSpPr>
          <p:nvPr/>
        </p:nvSpPr>
        <p:spPr>
          <a:xfrm>
            <a:off x="5436026" y="2847975"/>
            <a:ext cx="3707974" cy="1832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Forecasting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31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hari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kedepan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awal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bulan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pad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tahun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2023.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Terlihat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trend data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nya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tidak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terpaut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berbeda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hasil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prediksi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test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asli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F4A891-CFE6-4E73-9426-D7C2D8B592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680" y="1279643"/>
            <a:ext cx="4729986" cy="3768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E635A-520A-4914-ADC8-B601D5875A3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293" t="36007" r="64918" b="35908"/>
          <a:stretch/>
        </p:blipFill>
        <p:spPr>
          <a:xfrm>
            <a:off x="5436026" y="1292749"/>
            <a:ext cx="2541060" cy="1443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20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E707D37-68C6-42FC-977F-FF9FA89D0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863" y="433307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96;p16">
            <a:extLst>
              <a:ext uri="{FF2B5EF4-FFF2-40B4-BE49-F238E27FC236}">
                <a16:creationId xmlns:a16="http://schemas.microsoft.com/office/drawing/2014/main" id="{EEE016E2-2667-4AAA-ADC1-8EC3CE6E2503}"/>
              </a:ext>
            </a:extLst>
          </p:cNvPr>
          <p:cNvSpPr txBox="1"/>
          <p:nvPr/>
        </p:nvSpPr>
        <p:spPr>
          <a:xfrm>
            <a:off x="340500" y="2094711"/>
            <a:ext cx="8463000" cy="954077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Rubik"/>
                <a:ea typeface="Rubik"/>
                <a:cs typeface="Rubik"/>
                <a:sym typeface="Rubik"/>
              </a:rPr>
              <a:t>CUSTOMER CLUSTERING</a:t>
            </a:r>
            <a:endParaRPr sz="5000" b="1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518980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Data Preparation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4200525" y="1191394"/>
            <a:ext cx="4002627" cy="138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agregasi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terhadap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beberapa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column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pengelompokan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berdasarkan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Customer ID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sehingga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nantinya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didapati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gambaran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Customer Behavior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6B6C7-FFFF-49A4-9BE8-A6274C65A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48" y="935925"/>
            <a:ext cx="4410078" cy="2672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A1C03A-648E-4E12-A0D6-DD72E28D4F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71" t="56855" r="65521" b="20356"/>
          <a:stretch/>
        </p:blipFill>
        <p:spPr>
          <a:xfrm>
            <a:off x="3829532" y="2931722"/>
            <a:ext cx="3488068" cy="1612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2300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Data Normalization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4014924" y="1171660"/>
            <a:ext cx="4002627" cy="138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normalisasi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dan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menghapus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kolom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id,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sehingga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di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dapat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ketiga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parameter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utama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clustering.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Normalisasi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agar data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dapat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menyebar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secara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rata.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EB4DC-0C80-44EC-9EF1-76970D3A3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9" y="962709"/>
            <a:ext cx="4112006" cy="3038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326376-2B82-4EC6-B852-DE3654A73C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84" t="53681" r="68333" b="20726"/>
          <a:stretch/>
        </p:blipFill>
        <p:spPr>
          <a:xfrm>
            <a:off x="3486151" y="2785380"/>
            <a:ext cx="3630099" cy="2124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8195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Data Normalization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4014924" y="1171660"/>
            <a:ext cx="4002627" cy="138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normalisasi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dan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menghapus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kolom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id,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sehingga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di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dapat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ketiga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parameter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utama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clustering.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Normalisasi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agar data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dapat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menyebar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secara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rata.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EB4DC-0C80-44EC-9EF1-76970D3A3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9" y="962709"/>
            <a:ext cx="4112006" cy="3038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326376-2B82-4EC6-B852-DE3654A73C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84" t="53681" r="68333" b="20726"/>
          <a:stretch/>
        </p:blipFill>
        <p:spPr>
          <a:xfrm>
            <a:off x="742969" y="3446330"/>
            <a:ext cx="2803105" cy="164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6400D1-8579-47C0-8771-C0E40EBF2D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6074" y="2739774"/>
            <a:ext cx="5227016" cy="1704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7319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Statistic Descriptive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4913553" y="3194873"/>
            <a:ext cx="4002627" cy="138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memahami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tentang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lebih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jauh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sebelum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segmentasi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atau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clustering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maka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deskripsi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statistic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B699E8-1014-4CE5-913F-899DFB074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945" y="957320"/>
            <a:ext cx="5053217" cy="23947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4F0784-697F-4382-8659-0DBAF8B17F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79" t="16688" r="71738" b="8127"/>
          <a:stretch/>
        </p:blipFill>
        <p:spPr>
          <a:xfrm>
            <a:off x="556592" y="1262270"/>
            <a:ext cx="2037522" cy="3865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919FB-BC60-457F-9EEF-DE0D1B93C0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87" t="50000" r="71630" b="13992"/>
          <a:stretch/>
        </p:blipFill>
        <p:spPr>
          <a:xfrm>
            <a:off x="2677353" y="3292336"/>
            <a:ext cx="2037522" cy="1851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3790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6;p16">
            <a:extLst>
              <a:ext uri="{FF2B5EF4-FFF2-40B4-BE49-F238E27FC236}">
                <a16:creationId xmlns:a16="http://schemas.microsoft.com/office/drawing/2014/main" id="{C11B1A46-CCB1-4E61-894C-0FE38A1C14A1}"/>
              </a:ext>
            </a:extLst>
          </p:cNvPr>
          <p:cNvSpPr txBox="1"/>
          <p:nvPr/>
        </p:nvSpPr>
        <p:spPr>
          <a:xfrm>
            <a:off x="340500" y="189983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Rubik"/>
                <a:ea typeface="Rubik"/>
                <a:cs typeface="Rubik"/>
                <a:sym typeface="Rubik"/>
              </a:rPr>
              <a:t>Case Study</a:t>
            </a:r>
            <a:endParaRPr sz="50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45D537B-1405-41BE-B0B0-9ABA1778E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863" y="433307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Determine K Number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4190756" y="1144653"/>
            <a:ext cx="4404748" cy="138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menentukan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seberapa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banyak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kluster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(k)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maka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metode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elbow.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Menentukan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titik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dimana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grafik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mulai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mengalami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</a:p>
          <a:p>
            <a:pPr algn="r"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penurunan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landai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A2E81-0775-4813-82AA-43773A794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496" y="1363699"/>
            <a:ext cx="3253179" cy="2215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E1BD4-AB8C-401C-8B08-5C7851F11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076" y="1967641"/>
            <a:ext cx="3337828" cy="22624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C7304C-0ECB-4836-B5F0-E07123A5DB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327" y="2787662"/>
            <a:ext cx="3253178" cy="2170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4285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Determine K Number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5343169" y="1363698"/>
            <a:ext cx="3800831" cy="3630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Karena pada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grafik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sebelumnya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distorsi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elbow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menujukan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nila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k 4 dan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silhoute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elbow pada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nilia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2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maka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di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pertimbangkan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lagi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area cluster yang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terbagi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melalui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plot.</a:t>
            </a:r>
          </a:p>
          <a:p>
            <a:pPr>
              <a:lnSpc>
                <a:spcPct val="150000"/>
              </a:lnSpc>
              <a:buClrTx/>
              <a:buSzPts val="1100"/>
            </a:pP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Terlihat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nilai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k = 2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memang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mendekati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skor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silhoute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1,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namun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pembagian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kurang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merata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begitupun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k = 4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terlebih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nilai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mendekati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-1.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Sehingga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diambil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nilai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k = 3,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skor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pembagian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merata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6FE8E-98FE-43AB-A22A-3EC6BE8CB8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496" y="1424558"/>
            <a:ext cx="2320224" cy="1714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492BBB-C528-4497-A52B-E2601A7B20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624" y="3288776"/>
            <a:ext cx="2307380" cy="1705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EF78D9-A0E9-46F8-960D-67E8628FCC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2945" y="1424559"/>
            <a:ext cx="2320225" cy="1714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2BB414-FB3D-4A5E-AE4F-1D03F8C2CB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9194" y="3288776"/>
            <a:ext cx="2313975" cy="1710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088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Dimentional</a:t>
            </a: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Reduction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4572000" y="3830769"/>
            <a:ext cx="4145502" cy="440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Sebelum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dapat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disajikan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bagaimana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sebaran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cluster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dalam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2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dimensi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atau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3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dimensi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di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pereduksian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dimensi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7B66C-8820-43B4-80AA-44BB284AB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141230"/>
            <a:ext cx="3692149" cy="2689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1DA5E7-67FD-422D-9BD1-BAE634CE09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61" t="39995" r="71956" b="25510"/>
          <a:stretch/>
        </p:blipFill>
        <p:spPr>
          <a:xfrm>
            <a:off x="536712" y="1363699"/>
            <a:ext cx="2834552" cy="246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D7FC0F-787A-4EF7-9F27-4DC0C09E30A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870" t="39028" r="78478" b="25510"/>
          <a:stretch/>
        </p:blipFill>
        <p:spPr>
          <a:xfrm>
            <a:off x="2053378" y="2154698"/>
            <a:ext cx="2180692" cy="2777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6569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Customer Cluster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5128592" y="1163131"/>
            <a:ext cx="3906078" cy="2534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Didapatkan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cluster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seperti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berikut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Terdapat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3 cluster yang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tersebar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secara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merata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sedikit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outlier.</a:t>
            </a:r>
          </a:p>
          <a:p>
            <a:pPr>
              <a:buClrTx/>
              <a:buSzPts val="1100"/>
            </a:pP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  <a:p>
            <a:pPr>
              <a:lnSpc>
                <a:spcPct val="150000"/>
              </a:lnSpc>
              <a:buClrTx/>
              <a:buSzPts val="1100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Cluster yang paling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mendominasi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adalah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cluster 0, dan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kita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gali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lebih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jauh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informasi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bisa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di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termukan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63CEB7-3B3E-4F6E-A6DD-699F8CEC6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33" y="1312731"/>
            <a:ext cx="4405547" cy="3037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8EE1AB-EB49-4E46-BFD3-1994C31E1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5409" y="3424834"/>
            <a:ext cx="4870554" cy="1588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6528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Customer Behavior Cluster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5754756" y="1138895"/>
            <a:ext cx="3188125" cy="1862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Dari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grafik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informasi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tabel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ini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di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ketahui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transaksi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banyak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oleh Cluster Customer 2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dimana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hanya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24 %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keseluruhan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Cluster yang di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domniasi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cluster 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429C66-2470-4224-ABBA-22732D0FC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90" y="1363699"/>
            <a:ext cx="5199049" cy="1553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71F2EE-91E1-43EE-A91E-3D974DF529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32" t="29126" r="35276" b="51132"/>
          <a:stretch/>
        </p:blipFill>
        <p:spPr>
          <a:xfrm>
            <a:off x="590083" y="3191315"/>
            <a:ext cx="8328548" cy="1553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368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639671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Recommendation Base on Customer Behavior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0A1A37-B515-467E-A99A-78D0EBE14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808" y="1579164"/>
            <a:ext cx="4626303" cy="362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69;p14">
            <a:extLst>
              <a:ext uri="{FF2B5EF4-FFF2-40B4-BE49-F238E27FC236}">
                <a16:creationId xmlns:a16="http://schemas.microsoft.com/office/drawing/2014/main" id="{5D8259C9-0D9A-4095-89F3-1E388683C3EF}"/>
              </a:ext>
            </a:extLst>
          </p:cNvPr>
          <p:cNvSpPr txBox="1">
            <a:spLocks/>
          </p:cNvSpPr>
          <p:nvPr/>
        </p:nvSpPr>
        <p:spPr>
          <a:xfrm>
            <a:off x="3806687" y="1153308"/>
            <a:ext cx="5337313" cy="383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Dari insight yang di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dapat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sebelumnya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dapat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dibuat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satu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kebijakan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membuat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system member level Platinum, Gold, dan Silver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keunggulan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masing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masing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member,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meliputi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  <a:p>
            <a:pPr>
              <a:buClrTx/>
              <a:buSzPts val="1100"/>
            </a:pP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  <a:p>
            <a:pPr>
              <a:lnSpc>
                <a:spcPct val="150000"/>
              </a:lnSpc>
              <a:buClrTx/>
              <a:buSzPts val="1100"/>
            </a:pPr>
            <a:r>
              <a:rPr lang="en-US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Platinum Member  (Cluster 3):</a:t>
            </a:r>
          </a:p>
          <a:p>
            <a:pPr marL="285750" indent="-285750">
              <a:lnSpc>
                <a:spcPct val="150000"/>
              </a:lnSpc>
              <a:buClrTx/>
              <a:buSzPts val="1100"/>
              <a:buFontTx/>
              <a:buChar char="-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Layanan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pelanggan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lebih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personal dan premium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seperti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pengiriman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cepat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pemesanan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khusus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atau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akses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produk-produk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eksklusif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indent="-285750">
              <a:lnSpc>
                <a:spcPct val="150000"/>
              </a:lnSpc>
              <a:buClrTx/>
              <a:buSzPts val="1100"/>
              <a:buFontTx/>
              <a:buChar char="-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Produk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eksklusif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khusus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platinum member</a:t>
            </a:r>
          </a:p>
          <a:p>
            <a:pPr marL="285750" indent="-285750">
              <a:lnSpc>
                <a:spcPct val="150000"/>
              </a:lnSpc>
              <a:buClrTx/>
              <a:buSzPts val="1100"/>
              <a:buFontTx/>
              <a:buChar char="-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Penawaran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bundle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khusus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</a:p>
          <a:p>
            <a:pPr marL="285750" indent="-285750">
              <a:lnSpc>
                <a:spcPct val="150000"/>
              </a:lnSpc>
              <a:buClrTx/>
              <a:buSzPts val="1100"/>
              <a:buFontTx/>
              <a:buChar char="-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Sistem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poin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reward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berganda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indent="-285750">
              <a:lnSpc>
                <a:spcPct val="150000"/>
              </a:lnSpc>
              <a:buClrTx/>
              <a:buSzPts val="1100"/>
              <a:buFontTx/>
              <a:buChar char="-"/>
            </a:pP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739250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639671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Recommendation Base on Customer Behavior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0A1A37-B515-467E-A99A-78D0EBE14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808" y="1579164"/>
            <a:ext cx="4626303" cy="362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69;p14">
            <a:extLst>
              <a:ext uri="{FF2B5EF4-FFF2-40B4-BE49-F238E27FC236}">
                <a16:creationId xmlns:a16="http://schemas.microsoft.com/office/drawing/2014/main" id="{5D8259C9-0D9A-4095-89F3-1E388683C3EF}"/>
              </a:ext>
            </a:extLst>
          </p:cNvPr>
          <p:cNvSpPr txBox="1">
            <a:spLocks/>
          </p:cNvSpPr>
          <p:nvPr/>
        </p:nvSpPr>
        <p:spPr>
          <a:xfrm>
            <a:off x="3806687" y="1153308"/>
            <a:ext cx="5337313" cy="383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Gold Member  (Cluster 1):</a:t>
            </a:r>
          </a:p>
          <a:p>
            <a:pPr marL="285750" indent="-285750">
              <a:lnSpc>
                <a:spcPct val="150000"/>
              </a:lnSpc>
              <a:buClrTx/>
              <a:buSzPts val="1100"/>
              <a:buFontTx/>
              <a:buChar char="-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Menawarkan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promosi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diskon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khusus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gold member</a:t>
            </a:r>
          </a:p>
          <a:p>
            <a:pPr marL="285750" indent="-285750">
              <a:lnSpc>
                <a:spcPct val="150000"/>
              </a:lnSpc>
              <a:buClrTx/>
              <a:buSzPts val="1100"/>
              <a:buFontTx/>
              <a:buChar char="-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Penawaran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bundle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terbatas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indent="-285750">
              <a:lnSpc>
                <a:spcPct val="150000"/>
              </a:lnSpc>
              <a:buClrTx/>
              <a:buSzPts val="1100"/>
              <a:buFontTx/>
              <a:buChar char="-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Sistem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poin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reward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biasa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83219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639671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Recommendation Base on Customer Behavior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0A1A37-B515-467E-A99A-78D0EBE14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808" y="1579164"/>
            <a:ext cx="4626303" cy="362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69;p14">
            <a:extLst>
              <a:ext uri="{FF2B5EF4-FFF2-40B4-BE49-F238E27FC236}">
                <a16:creationId xmlns:a16="http://schemas.microsoft.com/office/drawing/2014/main" id="{5D8259C9-0D9A-4095-89F3-1E388683C3EF}"/>
              </a:ext>
            </a:extLst>
          </p:cNvPr>
          <p:cNvSpPr txBox="1">
            <a:spLocks/>
          </p:cNvSpPr>
          <p:nvPr/>
        </p:nvSpPr>
        <p:spPr>
          <a:xfrm>
            <a:off x="3806687" y="1153308"/>
            <a:ext cx="5337313" cy="3838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Silver Member  (Cluster 3):</a:t>
            </a:r>
          </a:p>
          <a:p>
            <a:pPr marL="285750" indent="-285750">
              <a:lnSpc>
                <a:spcPct val="150000"/>
              </a:lnSpc>
              <a:buClrTx/>
              <a:buSzPts val="1100"/>
              <a:buFontTx/>
              <a:buChar char="-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Memberikan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tawaran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tawaran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menarik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seperti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diskon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bulanan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mingguan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namun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dibawah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gold dan platinum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tujuan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memperkenalkan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lebih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jauh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tentang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produk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indent="-285750">
              <a:lnSpc>
                <a:spcPct val="150000"/>
              </a:lnSpc>
              <a:buClrTx/>
              <a:buSzPts val="1100"/>
              <a:buFontTx/>
              <a:buChar char="-"/>
            </a:pP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460137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340500" y="1899838"/>
            <a:ext cx="8463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latin typeface="Rubik"/>
                <a:ea typeface="Rubik"/>
                <a:cs typeface="Rubik"/>
                <a:sym typeface="Rubik"/>
              </a:rPr>
              <a:t>Insert Your Link Here</a:t>
            </a:r>
            <a:endParaRPr sz="45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340500" y="2843463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You can add </a:t>
            </a:r>
            <a:r>
              <a:rPr lang="en" b="1">
                <a:latin typeface="Rubik"/>
                <a:ea typeface="Rubik"/>
                <a:cs typeface="Rubik"/>
                <a:sym typeface="Rubik"/>
              </a:rPr>
              <a:t>link GitHub / Coda / Figma </a:t>
            </a:r>
            <a:r>
              <a:rPr lang="en">
                <a:latin typeface="Rubik"/>
                <a:ea typeface="Rubik"/>
                <a:cs typeface="Rubik"/>
                <a:sym typeface="Rubik"/>
              </a:rPr>
              <a:t>also (optional)</a:t>
            </a:r>
            <a:endParaRPr i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125382A-9EB2-43A8-B435-16B0F5077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340500" y="189983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latin typeface="Rubik"/>
                <a:ea typeface="Rubik"/>
                <a:cs typeface="Rubik"/>
                <a:sym typeface="Rubik"/>
              </a:rPr>
              <a:t>Video Presentation Here</a:t>
            </a:r>
            <a:endParaRPr sz="50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340500" y="2843463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Please insert your link video here (You can upload the video on YouTube or Google Drive first)!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53CA6C9-62D1-460E-9C1A-AF79D7FF4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D1EC06DF-D0D7-445C-8D87-10DB86BF6456}"/>
              </a:ext>
            </a:extLst>
          </p:cNvPr>
          <p:cNvSpPr txBox="1">
            <a:spLocks/>
          </p:cNvSpPr>
          <p:nvPr/>
        </p:nvSpPr>
        <p:spPr>
          <a:xfrm>
            <a:off x="608850" y="694287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id-ID" sz="2400" b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Scenario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F61E2E42-41E5-49CF-AE6D-C59A0603D3C4}"/>
              </a:ext>
            </a:extLst>
          </p:cNvPr>
          <p:cNvSpPr txBox="1">
            <a:spLocks/>
          </p:cNvSpPr>
          <p:nvPr/>
        </p:nvSpPr>
        <p:spPr>
          <a:xfrm>
            <a:off x="608850" y="1134027"/>
            <a:ext cx="6643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</a:pPr>
            <a:r>
              <a:rPr lang="id-ID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Kamu adalah seorang Data Scientist di Kalbe Nutritionals dan sedang mendapatkan project baru dari tim inventory dan tim marketing.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68;p14">
            <a:extLst>
              <a:ext uri="{FF2B5EF4-FFF2-40B4-BE49-F238E27FC236}">
                <a16:creationId xmlns:a16="http://schemas.microsoft.com/office/drawing/2014/main" id="{BCA2E458-7F51-4EE7-83CF-E8A06780C48E}"/>
              </a:ext>
            </a:extLst>
          </p:cNvPr>
          <p:cNvSpPr txBox="1">
            <a:spLocks/>
          </p:cNvSpPr>
          <p:nvPr/>
        </p:nvSpPr>
        <p:spPr>
          <a:xfrm>
            <a:off x="608850" y="1749381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Task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" name="Google Shape;69;p14">
            <a:extLst>
              <a:ext uri="{FF2B5EF4-FFF2-40B4-BE49-F238E27FC236}">
                <a16:creationId xmlns:a16="http://schemas.microsoft.com/office/drawing/2014/main" id="{3FC9A8F1-3830-4C02-91EE-88086E830425}"/>
              </a:ext>
            </a:extLst>
          </p:cNvPr>
          <p:cNvSpPr txBox="1">
            <a:spLocks/>
          </p:cNvSpPr>
          <p:nvPr/>
        </p:nvSpPr>
        <p:spPr>
          <a:xfrm>
            <a:off x="608850" y="2189121"/>
            <a:ext cx="7792200" cy="138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00000"/>
              </a:lnSpc>
              <a:buClrTx/>
              <a:buSzPts val="1100"/>
            </a:pP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Inventory Team</a:t>
            </a:r>
          </a:p>
          <a:p>
            <a:pPr marL="0" indent="0">
              <a:lnSpc>
                <a:spcPct val="100000"/>
              </a:lnSpc>
              <a:buSzPts val="1100"/>
              <a:buNone/>
            </a:pP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     </a:t>
            </a:r>
            <a:r>
              <a:rPr lang="en-US" sz="1400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Memprediksi</a:t>
            </a: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jumlah</a:t>
            </a: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penjualan</a:t>
            </a: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(quantity) </a:t>
            </a:r>
            <a:r>
              <a:rPr lang="en-US" sz="1400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total </a:t>
            </a:r>
            <a:r>
              <a:rPr lang="en-US" sz="1400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keseluruhan</a:t>
            </a: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product Kalbe</a:t>
            </a:r>
          </a:p>
          <a:p>
            <a:pPr marL="0" indent="0">
              <a:lnSpc>
                <a:spcPct val="100000"/>
              </a:lnSpc>
              <a:buSzPts val="1100"/>
              <a:buNone/>
            </a:pPr>
            <a:endParaRPr lang="en-US" sz="1400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indent="-285750">
              <a:lnSpc>
                <a:spcPct val="100000"/>
              </a:lnSpc>
              <a:buClrTx/>
              <a:buSzPts val="1100"/>
            </a:pP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Marketing Team</a:t>
            </a:r>
          </a:p>
          <a:p>
            <a:pPr marL="0" indent="0">
              <a:lnSpc>
                <a:spcPct val="100000"/>
              </a:lnSpc>
              <a:buSzPts val="1100"/>
              <a:buNone/>
            </a:pP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     Clustering/</a:t>
            </a:r>
            <a:r>
              <a:rPr lang="en-US" sz="1400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Segmentasi</a:t>
            </a: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customer </a:t>
            </a:r>
            <a:r>
              <a:rPr lang="en-US" sz="1400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berdasarkan</a:t>
            </a: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beberapa</a:t>
            </a: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kriteria</a:t>
            </a: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sp>
        <p:nvSpPr>
          <p:cNvPr id="12" name="Google Shape;68;p14">
            <a:extLst>
              <a:ext uri="{FF2B5EF4-FFF2-40B4-BE49-F238E27FC236}">
                <a16:creationId xmlns:a16="http://schemas.microsoft.com/office/drawing/2014/main" id="{2FA672F2-3662-49C2-8626-6018CB0CC5B2}"/>
              </a:ext>
            </a:extLst>
          </p:cNvPr>
          <p:cNvSpPr txBox="1">
            <a:spLocks/>
          </p:cNvSpPr>
          <p:nvPr/>
        </p:nvSpPr>
        <p:spPr>
          <a:xfrm>
            <a:off x="608850" y="3411403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Tools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" name="Google Shape;69;p14">
            <a:extLst>
              <a:ext uri="{FF2B5EF4-FFF2-40B4-BE49-F238E27FC236}">
                <a16:creationId xmlns:a16="http://schemas.microsoft.com/office/drawing/2014/main" id="{E19DF805-B90B-4EDF-A5F4-6D7262B68282}"/>
              </a:ext>
            </a:extLst>
          </p:cNvPr>
          <p:cNvSpPr txBox="1">
            <a:spLocks/>
          </p:cNvSpPr>
          <p:nvPr/>
        </p:nvSpPr>
        <p:spPr>
          <a:xfrm>
            <a:off x="608850" y="3876513"/>
            <a:ext cx="6643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SzPts val="11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Python, </a:t>
            </a:r>
            <a:r>
              <a:rPr lang="en-US" sz="1400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Jupyter</a:t>
            </a: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Notebook, Tableau, </a:t>
            </a:r>
            <a:r>
              <a:rPr lang="en-US" sz="1400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Dbeaver</a:t>
            </a: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, dan PostgreSQL</a:t>
            </a:r>
          </a:p>
        </p:txBody>
      </p:sp>
    </p:spTree>
    <p:extLst>
      <p:ext uri="{BB962C8B-B14F-4D97-AF65-F5344CB8AC3E}">
        <p14:creationId xmlns:p14="http://schemas.microsoft.com/office/powerpoint/2010/main" val="2663098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25CC06C-405A-4914-B48E-D7F70C489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23" y="4349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E707D37-68C6-42FC-977F-FF9FA89D0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863" y="433307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96;p16">
            <a:extLst>
              <a:ext uri="{FF2B5EF4-FFF2-40B4-BE49-F238E27FC236}">
                <a16:creationId xmlns:a16="http://schemas.microsoft.com/office/drawing/2014/main" id="{87FC9EF1-58F7-4ACB-9F79-2395CFAF6692}"/>
              </a:ext>
            </a:extLst>
          </p:cNvPr>
          <p:cNvSpPr txBox="1"/>
          <p:nvPr/>
        </p:nvSpPr>
        <p:spPr>
          <a:xfrm>
            <a:off x="340500" y="189983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Rubik"/>
                <a:ea typeface="Rubik"/>
                <a:cs typeface="Rubik"/>
                <a:sym typeface="Rubik"/>
              </a:rPr>
              <a:t>Dbeaver EDA</a:t>
            </a:r>
            <a:endParaRPr sz="5000" b="1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008183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991681C4-0FCC-4C45-B498-ADB7795DE1D0}"/>
              </a:ext>
            </a:extLst>
          </p:cNvPr>
          <p:cNvSpPr txBox="1">
            <a:spLocks/>
          </p:cNvSpPr>
          <p:nvPr/>
        </p:nvSpPr>
        <p:spPr>
          <a:xfrm>
            <a:off x="608850" y="694287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id-ID" sz="2400" b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Missing Value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8F808C6-8682-4F51-A06D-CEBA45D4568C}"/>
              </a:ext>
            </a:extLst>
          </p:cNvPr>
          <p:cNvSpPr txBox="1">
            <a:spLocks/>
          </p:cNvSpPr>
          <p:nvPr/>
        </p:nvSpPr>
        <p:spPr>
          <a:xfrm>
            <a:off x="608849" y="1134027"/>
            <a:ext cx="810865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Terdapat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255 Rows total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dimana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kolom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age, marital status, gender salah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satunya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bernilai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null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0489BF-7CFE-4813-BA92-F7BDCF29E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50" y="1527967"/>
            <a:ext cx="6305550" cy="354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5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68;p14">
            <a:extLst>
              <a:ext uri="{FF2B5EF4-FFF2-40B4-BE49-F238E27FC236}">
                <a16:creationId xmlns:a16="http://schemas.microsoft.com/office/drawing/2014/main" id="{218E615B-767E-450C-B263-50D5BA528F06}"/>
              </a:ext>
            </a:extLst>
          </p:cNvPr>
          <p:cNvSpPr txBox="1">
            <a:spLocks/>
          </p:cNvSpPr>
          <p:nvPr/>
        </p:nvSpPr>
        <p:spPr>
          <a:xfrm>
            <a:off x="608850" y="694287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id-ID" sz="2400" b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Task 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" name="Google Shape;69;p14">
            <a:extLst>
              <a:ext uri="{FF2B5EF4-FFF2-40B4-BE49-F238E27FC236}">
                <a16:creationId xmlns:a16="http://schemas.microsoft.com/office/drawing/2014/main" id="{6D1621EB-6A65-4F28-8945-56CB656F123B}"/>
              </a:ext>
            </a:extLst>
          </p:cNvPr>
          <p:cNvSpPr txBox="1">
            <a:spLocks/>
          </p:cNvSpPr>
          <p:nvPr/>
        </p:nvSpPr>
        <p:spPr>
          <a:xfrm>
            <a:off x="608850" y="1134027"/>
            <a:ext cx="6643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Customer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berstatus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Married rata-rata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berumur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43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Tahun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dan Single 29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Tahun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BC91B2-3DBB-4A69-9876-8C8C5B39C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674" y="1527967"/>
            <a:ext cx="6312163" cy="354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9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68;p14">
            <a:extLst>
              <a:ext uri="{FF2B5EF4-FFF2-40B4-BE49-F238E27FC236}">
                <a16:creationId xmlns:a16="http://schemas.microsoft.com/office/drawing/2014/main" id="{4BD76BD9-CAE1-4DEC-822A-91570BAF3CAF}"/>
              </a:ext>
            </a:extLst>
          </p:cNvPr>
          <p:cNvSpPr txBox="1">
            <a:spLocks/>
          </p:cNvSpPr>
          <p:nvPr/>
        </p:nvSpPr>
        <p:spPr>
          <a:xfrm>
            <a:off x="608850" y="694287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id-ID" sz="2400" b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Task 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" name="Google Shape;69;p14">
            <a:extLst>
              <a:ext uri="{FF2B5EF4-FFF2-40B4-BE49-F238E27FC236}">
                <a16:creationId xmlns:a16="http://schemas.microsoft.com/office/drawing/2014/main" id="{42E99286-D6A7-478A-AEA0-94D8CCA1033F}"/>
              </a:ext>
            </a:extLst>
          </p:cNvPr>
          <p:cNvSpPr txBox="1">
            <a:spLocks/>
          </p:cNvSpPr>
          <p:nvPr/>
        </p:nvSpPr>
        <p:spPr>
          <a:xfrm>
            <a:off x="608850" y="1134027"/>
            <a:ext cx="73616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Customer Wanita rata-rata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berumur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40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Tahun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Laki-laki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berumur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39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Tahun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7D6E5A-9DE7-43B3-8272-3BB22B7D8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76" y="1527967"/>
            <a:ext cx="6381750" cy="358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6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12CB54CB-A013-4FD0-9318-A9AC18E80BEC}"/>
              </a:ext>
            </a:extLst>
          </p:cNvPr>
          <p:cNvSpPr txBox="1">
            <a:spLocks/>
          </p:cNvSpPr>
          <p:nvPr/>
        </p:nvSpPr>
        <p:spPr>
          <a:xfrm>
            <a:off x="608850" y="694287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id-ID" sz="2400" b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Task 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" name="Google Shape;69;p14">
            <a:extLst>
              <a:ext uri="{FF2B5EF4-FFF2-40B4-BE49-F238E27FC236}">
                <a16:creationId xmlns:a16="http://schemas.microsoft.com/office/drawing/2014/main" id="{8A043512-A94A-434C-A67A-E0168A49F3F3}"/>
              </a:ext>
            </a:extLst>
          </p:cNvPr>
          <p:cNvSpPr txBox="1">
            <a:spLocks/>
          </p:cNvSpPr>
          <p:nvPr/>
        </p:nvSpPr>
        <p:spPr>
          <a:xfrm>
            <a:off x="608850" y="1134027"/>
            <a:ext cx="6643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Penjualan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terbanyak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di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capai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tooko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Lingga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total 2.777 item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C5134E-6247-4FDB-9FBC-F44C3E2C7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527967"/>
            <a:ext cx="6287925" cy="353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3660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</TotalTime>
  <Words>1127</Words>
  <Application>Microsoft Office PowerPoint</Application>
  <PresentationFormat>On-screen Show (16:9)</PresentationFormat>
  <Paragraphs>126</Paragraphs>
  <Slides>40</Slides>
  <Notes>40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Rubik SemiBold</vt:lpstr>
      <vt:lpstr>Rubik Light</vt:lpstr>
      <vt:lpstr>Rubik</vt:lpstr>
      <vt:lpstr>Rubik Medium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Ongky  Arif</cp:lastModifiedBy>
  <cp:revision>168</cp:revision>
  <dcterms:modified xsi:type="dcterms:W3CDTF">2023-09-03T08:47:27Z</dcterms:modified>
</cp:coreProperties>
</file>